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Montserrat ExtraLight" panose="00000300000000000000" pitchFamily="2" charset="0"/>
      <p:regular r:id="rId2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525"/>
    <a:srgbClr val="FEFDF8"/>
    <a:srgbClr val="FF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4C02-95E5-4DD8-A8FB-1E7A0A8A0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E6F0A-9CDC-4CDE-A7ED-28B297DA8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4B34-C1BE-4587-A4B3-33EB0B78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6DFC4-262B-41DA-A388-4AC9782E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93CF-2EF4-4B43-A994-F402D4DC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63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501F-5339-41EC-ADA1-E5194AA3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E119A-B860-413E-8A2F-C39EC9E77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B3FA8-4196-4B19-BF67-451DAD64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CDE6-D5DC-4BCC-A95F-5A7FA009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489D3-53AE-40FB-9DFF-37598BF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68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BC04E-0918-4CB2-88DF-143AD960C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40965-24A1-4F41-A09E-60552CCC9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8CB19-84D2-485C-A368-8FF274E21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BAFE5-2E20-4A44-996C-E98C381D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D8A3-43AE-4C43-8BC3-7D778B5C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4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A4A8-D21B-4359-937D-9CE79AAA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C34A-0A2C-4A14-BC3C-AA0DD2F41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5AFE-6F9A-4162-BDAE-A1155C8A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CC405-82DF-4011-903D-2207E455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F075E-A64E-443B-956D-D8BE7083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67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529D-EC79-4087-B8CE-1A6117180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19198-1B57-461D-8E89-CB6FE3562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FF209-E3F8-4F6B-A5AA-6CEAACBC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42A64-FCE3-4AC4-B8F4-2C7DF72D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C9D84-197C-447E-B361-E62B990B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7D3E-A11C-48D9-BFBE-4FCC0FE1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C2266-DCE4-42A7-8F93-130CFE367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58AA5-C557-48BA-BE81-6BEF70673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C12B8-246D-45B0-AA66-374A1FB8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61112-F2D0-43B4-BCC5-815885A2D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260B6-329B-42AB-B76F-9B105A1D6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17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2A0-F955-4D18-8387-7AFAF7E9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13375-3F0E-4E53-BFC0-2571FC423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C8F9E-4E99-4995-B8F6-D7997711F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3187FC-C0F8-4320-BBB2-E0FD10505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1BAE5-A436-4656-9B8D-D863CD585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51860-7C64-4EB0-B5DF-6CB016EB5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31F5FB-2783-44B1-8F5C-D30305C7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BA2E5-7A41-4964-8681-2A8F8B87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27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26548-7CF2-4830-BD69-CE911EC0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00C21-BAE6-4544-BEDE-7B49A604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26D27-2D28-4D55-A4A0-266D460A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95992-328C-4890-BB1D-1A7258EF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0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0065A-E61A-4FE5-8C42-1A7EA8BD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0DCEE-F6C6-44EA-9D79-5DA9D08C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26F77-8E31-4044-A386-EC7F3F9A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78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3228-8991-43EB-ACE2-B926659B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5FF1C-14C5-4BCF-BC29-6C199CA6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11075-110D-41E4-AE4F-44A8E8FFA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07F9E-494B-4EDC-8F6E-C370D2F2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971F4-9F47-4741-BE57-C1D6F6F1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9FB56-3556-446B-95C2-8374C190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125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2756-AF72-4BC1-80D2-C7D36C57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F2754F-192E-4B32-93C1-FB4D8E3C7F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8F08E-19E5-428B-A4B0-BEAB5C60A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4CE57-9CD6-4C0E-820D-A2CE4F1F0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DF204-76AF-4DA2-B193-833DBE3CA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39EE9-3875-4E14-9FCA-C84CEF0A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95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B4E76-B0F5-49B3-8F0E-31A4B53A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AB040-B656-43CE-B79F-2007A65AE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65B25-3F44-4BD0-9CD4-F3CCBD9F7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3FCD4-03F9-4BC8-94E3-881308B6B9F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B203C-AB03-458F-9C57-EF845C1BB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945F5-7EF7-4D1D-9C8D-39EACB98C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B336A-B097-40E7-A943-34DDDE4305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9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12A5-2BB7-42CF-8C49-7B6AFE5C9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5217" y="2906470"/>
            <a:ext cx="4770783" cy="1045059"/>
          </a:xfrm>
        </p:spPr>
        <p:txBody>
          <a:bodyPr/>
          <a:lstStyle/>
          <a:p>
            <a:r>
              <a:rPr lang="en-US" dirty="0">
                <a:solidFill>
                  <a:srgbClr val="DB6525"/>
                </a:solidFill>
                <a:latin typeface="Century Gothic" panose="020B0502020202020204" pitchFamily="34" charset="0"/>
              </a:rPr>
              <a:t>Gradebook</a:t>
            </a:r>
            <a:endParaRPr lang="ru-RU" dirty="0">
              <a:solidFill>
                <a:srgbClr val="DB6525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FD9B1-B315-45F9-9F15-F2B469B77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1529"/>
            <a:ext cx="6493565" cy="501201"/>
          </a:xfrm>
        </p:spPr>
        <p:txBody>
          <a:bodyPr>
            <a:normAutofit fontScale="85000" lnSpcReduction="10000"/>
          </a:bodyPr>
          <a:lstStyle/>
          <a:p>
            <a:r>
              <a:rPr lang="ru-RU" b="0" i="0" dirty="0">
                <a:solidFill>
                  <a:srgbClr val="13343B"/>
                </a:solidFill>
                <a:effectLst/>
                <a:latin typeface="Montserrat ExtraLight" panose="00000300000000000000" pitchFamily="2" charset="-52"/>
              </a:rPr>
              <a:t>Эффективный учет оценок для преподавателей</a:t>
            </a:r>
            <a:endParaRPr lang="ru-RU" dirty="0">
              <a:latin typeface="Montserrat ExtraLight" panose="00000300000000000000" pitchFamily="2" charset="-5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1862D-999C-49E9-A7DB-E5B405C5121F}"/>
              </a:ext>
            </a:extLst>
          </p:cNvPr>
          <p:cNvCxnSpPr/>
          <p:nvPr/>
        </p:nvCxnSpPr>
        <p:spPr>
          <a:xfrm>
            <a:off x="1630017" y="3845511"/>
            <a:ext cx="6241774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1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3A088D-F575-4000-A03C-F9E78330F1EC}"/>
              </a:ext>
            </a:extLst>
          </p:cNvPr>
          <p:cNvSpPr txBox="1"/>
          <p:nvPr/>
        </p:nvSpPr>
        <p:spPr>
          <a:xfrm>
            <a:off x="4084526" y="2705725"/>
            <a:ext cx="4022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DB6525"/>
                </a:solidFill>
                <a:latin typeface="Century Gothic" panose="020B0502020202020204" pitchFamily="34" charset="0"/>
              </a:rPr>
              <a:t>BONUS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36B8F-E0E9-4904-A7DC-384FD063D059}"/>
              </a:ext>
            </a:extLst>
          </p:cNvPr>
          <p:cNvSpPr txBox="1"/>
          <p:nvPr/>
        </p:nvSpPr>
        <p:spPr>
          <a:xfrm>
            <a:off x="5382502" y="3952220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ontserrat ExtraLight" panose="00000300000000000000" pitchFamily="2" charset="0"/>
              </a:rPr>
              <a:t>Click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BA5F1-F9B1-4658-9B11-7F128CE09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01" y="0"/>
            <a:ext cx="9072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6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97A6-C0CC-41A3-BDB1-22DA2B80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1674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DB6525"/>
                </a:solidFill>
                <a:latin typeface="Century Gothic" panose="020B0502020202020204" pitchFamily="34" charset="0"/>
              </a:rPr>
              <a:t>Актуальность дистанционного обучения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BF37E-92E5-4B81-B8F8-5DBBA197D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987"/>
            <a:ext cx="6107884" cy="148802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ExtraLight" panose="00000300000000000000" pitchFamily="2" charset="0"/>
              </a:rPr>
              <a:t>Дистанционное обучение становится все более популярным и востребованным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ExtraLight" panose="00000300000000000000" pitchFamily="2" charset="0"/>
              </a:rPr>
              <a:t>Необходимость эффективного учета успеваемости студентов в онлайн-формате</a:t>
            </a:r>
          </a:p>
          <a:p>
            <a:pPr marL="0" indent="0">
              <a:buNone/>
            </a:pPr>
            <a:endParaRPr lang="ru-RU" sz="2000" dirty="0">
              <a:latin typeface="Montserrat ExtraLight" panose="000003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9F787-46E1-4AA3-86C5-711B7DE35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59" y="1532258"/>
            <a:ext cx="5186141" cy="4315925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2681586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55FE-DBE2-4680-B429-93166AE6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560" y="748988"/>
            <a:ext cx="5654879" cy="620747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rgbClr val="DB6525"/>
                </a:solidFill>
                <a:latin typeface="Century Gothic" panose="020B0502020202020204" pitchFamily="34" charset="0"/>
              </a:rPr>
              <a:t>Описание приложения</a:t>
            </a:r>
            <a:endParaRPr lang="en-US" sz="4000" dirty="0">
              <a:solidFill>
                <a:srgbClr val="DB6525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428C1-7E07-4BDC-A2C1-0E6CB727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351" y="1605885"/>
            <a:ext cx="10595295" cy="1101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latin typeface="Montserrat ExtraLight" panose="00000300000000000000" pitchFamily="2" charset="0"/>
              </a:rPr>
              <a:t>Gradebook</a:t>
            </a:r>
            <a:r>
              <a:rPr lang="ru-RU" sz="2000" dirty="0">
                <a:latin typeface="Montserrat ExtraLight" panose="00000300000000000000" pitchFamily="2" charset="0"/>
              </a:rPr>
              <a:t> - это приложение для учета оценок студентов, предназначенное для облегчения процесса управления успеваемостью в образовательных учреждениях.</a:t>
            </a:r>
            <a:endParaRPr lang="en-US" dirty="0">
              <a:latin typeface="Montserrat ExtraLight" panose="000003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69507C-CFC4-4F37-9215-B2D0D991B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84" y="2156716"/>
            <a:ext cx="4552228" cy="3670183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2495345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860E5A-7B72-4D72-A99B-E20C2CD0EFCC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6096000" y="3029520"/>
            <a:ext cx="2516698" cy="1215462"/>
          </a:xfrm>
          <a:prstGeom prst="straightConnector1">
            <a:avLst/>
          </a:prstGeom>
          <a:ln w="57150">
            <a:solidFill>
              <a:srgbClr val="DB65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0D13B3-0AE3-4AA3-A075-AF9D653440B4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3579302" y="3029520"/>
            <a:ext cx="2516698" cy="1177856"/>
          </a:xfrm>
          <a:prstGeom prst="straightConnector1">
            <a:avLst/>
          </a:prstGeom>
          <a:ln w="57150">
            <a:solidFill>
              <a:srgbClr val="DB65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B4CB26-992E-417F-A974-F7E5B45322AA}"/>
              </a:ext>
            </a:extLst>
          </p:cNvPr>
          <p:cNvCxnSpPr>
            <a:cxnSpLocks/>
            <a:stCxn id="39" idx="1"/>
            <a:endCxn id="38" idx="3"/>
          </p:cNvCxnSpPr>
          <p:nvPr/>
        </p:nvCxnSpPr>
        <p:spPr>
          <a:xfrm flipH="1" flipV="1">
            <a:off x="4804095" y="4794606"/>
            <a:ext cx="2583810" cy="37606"/>
          </a:xfrm>
          <a:prstGeom prst="straightConnector1">
            <a:avLst/>
          </a:prstGeom>
          <a:ln w="57150">
            <a:solidFill>
              <a:srgbClr val="DB65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C83C3C-2364-475F-B4BC-C98111B3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696" y="516170"/>
            <a:ext cx="4296608" cy="696890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DB6525"/>
                </a:solidFill>
                <a:latin typeface="Century Gothic" panose="020B0502020202020204" pitchFamily="34" charset="0"/>
              </a:rPr>
              <a:t>Уровни доступа</a:t>
            </a:r>
            <a:endParaRPr lang="en-US" sz="4000" dirty="0">
              <a:solidFill>
                <a:srgbClr val="DB652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01B3D8-DD26-4F56-A4D3-436F1F933D04}"/>
              </a:ext>
            </a:extLst>
          </p:cNvPr>
          <p:cNvGrpSpPr/>
          <p:nvPr/>
        </p:nvGrpSpPr>
        <p:grpSpPr>
          <a:xfrm>
            <a:off x="4871207" y="1855061"/>
            <a:ext cx="2449586" cy="1174459"/>
            <a:chOff x="4871207" y="1855061"/>
            <a:chExt cx="2449586" cy="117445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109093E-8099-49D7-A525-98DB77D73B61}"/>
                </a:ext>
              </a:extLst>
            </p:cNvPr>
            <p:cNvSpPr/>
            <p:nvPr/>
          </p:nvSpPr>
          <p:spPr>
            <a:xfrm>
              <a:off x="4871207" y="1855061"/>
              <a:ext cx="2449586" cy="1174459"/>
            </a:xfrm>
            <a:prstGeom prst="roundRect">
              <a:avLst/>
            </a:prstGeom>
            <a:solidFill>
              <a:srgbClr val="FEFDF8"/>
            </a:solidFill>
            <a:ln w="38100">
              <a:solidFill>
                <a:srgbClr val="FF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AE2BE8-D447-4A9F-87EE-9103F160965F}"/>
                </a:ext>
              </a:extLst>
            </p:cNvPr>
            <p:cNvSpPr txBox="1"/>
            <p:nvPr/>
          </p:nvSpPr>
          <p:spPr>
            <a:xfrm>
              <a:off x="4959610" y="2242236"/>
              <a:ext cx="2272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ru-RU" sz="2000" dirty="0">
                  <a:latin typeface="Montserrat ExtraLight" panose="00000300000000000000" pitchFamily="2" charset="0"/>
                </a:rPr>
                <a:t>Администратор</a:t>
              </a:r>
              <a:endParaRPr lang="en-US" sz="2000" dirty="0">
                <a:latin typeface="Montserrat ExtraLight" panose="000003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F1F142E-5C50-405C-9099-482447894E8E}"/>
              </a:ext>
            </a:extLst>
          </p:cNvPr>
          <p:cNvGrpSpPr/>
          <p:nvPr/>
        </p:nvGrpSpPr>
        <p:grpSpPr>
          <a:xfrm>
            <a:off x="2354509" y="4207376"/>
            <a:ext cx="2449586" cy="1174459"/>
            <a:chOff x="2354509" y="4207376"/>
            <a:chExt cx="2449586" cy="117445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6EF3D89-C968-4377-B333-0575E123C1AE}"/>
                </a:ext>
              </a:extLst>
            </p:cNvPr>
            <p:cNvSpPr/>
            <p:nvPr/>
          </p:nvSpPr>
          <p:spPr>
            <a:xfrm>
              <a:off x="2354509" y="4207376"/>
              <a:ext cx="2449586" cy="1174459"/>
            </a:xfrm>
            <a:prstGeom prst="roundRect">
              <a:avLst/>
            </a:prstGeom>
            <a:solidFill>
              <a:srgbClr val="FEFDF8"/>
            </a:solidFill>
            <a:ln w="38100">
              <a:solidFill>
                <a:srgbClr val="FF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F1448F-60EA-4D87-A069-EF1E446BDA53}"/>
                </a:ext>
              </a:extLst>
            </p:cNvPr>
            <p:cNvSpPr txBox="1"/>
            <p:nvPr/>
          </p:nvSpPr>
          <p:spPr>
            <a:xfrm>
              <a:off x="2969199" y="4594550"/>
              <a:ext cx="1220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Montserrat ExtraLight" panose="00000300000000000000" pitchFamily="2" charset="0"/>
                </a:rPr>
                <a:t>Студент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B4E80FE-36A5-43E8-8834-19B5075D388D}"/>
              </a:ext>
            </a:extLst>
          </p:cNvPr>
          <p:cNvGrpSpPr/>
          <p:nvPr/>
        </p:nvGrpSpPr>
        <p:grpSpPr>
          <a:xfrm>
            <a:off x="7387905" y="4244982"/>
            <a:ext cx="2449586" cy="1174459"/>
            <a:chOff x="7387905" y="4244982"/>
            <a:chExt cx="2449586" cy="117445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8E7AEC6-D465-47E1-85A1-2DA646C592D4}"/>
                </a:ext>
              </a:extLst>
            </p:cNvPr>
            <p:cNvSpPr/>
            <p:nvPr/>
          </p:nvSpPr>
          <p:spPr>
            <a:xfrm>
              <a:off x="7387905" y="4244982"/>
              <a:ext cx="2449586" cy="1174459"/>
            </a:xfrm>
            <a:prstGeom prst="roundRect">
              <a:avLst/>
            </a:prstGeom>
            <a:solidFill>
              <a:srgbClr val="FEFDF8"/>
            </a:solidFill>
            <a:ln w="38100">
              <a:solidFill>
                <a:srgbClr val="FF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026BAF-8450-457D-9A57-27267AFB0A23}"/>
                </a:ext>
              </a:extLst>
            </p:cNvPr>
            <p:cNvSpPr txBox="1"/>
            <p:nvPr/>
          </p:nvSpPr>
          <p:spPr>
            <a:xfrm>
              <a:off x="7494443" y="4632156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Montserrat ExtraLight" panose="00000300000000000000" pitchFamily="2" charset="0"/>
                </a:rPr>
                <a:t>Преподаватель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6419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3F8E-04F3-4F4E-A959-58F79D3A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0212" y="390292"/>
            <a:ext cx="8171576" cy="868057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DB6525"/>
                </a:solidFill>
                <a:latin typeface="Century Gothic" panose="020B0502020202020204" pitchFamily="34" charset="0"/>
              </a:rPr>
              <a:t>Функциональные возможности</a:t>
            </a:r>
            <a:endParaRPr lang="en-US" sz="4000" dirty="0">
              <a:solidFill>
                <a:srgbClr val="DB6525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59CBB-03B2-4CC1-8AE6-4E308F915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9" y="1972133"/>
            <a:ext cx="6594446" cy="17816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ExtraLight" panose="00000300000000000000" pitchFamily="2" charset="0"/>
              </a:rPr>
              <a:t>Сохранение данных в памяти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ExtraLight" panose="00000300000000000000" pitchFamily="2" charset="0"/>
              </a:rPr>
              <a:t>Обработка данных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ExtraLight" panose="00000300000000000000" pitchFamily="2" charset="0"/>
              </a:rPr>
              <a:t>Добавление новых данных и учетных записей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ExtraLight" panose="00000300000000000000" pitchFamily="2" charset="0"/>
              </a:rPr>
              <a:t>База данных</a:t>
            </a:r>
            <a:endParaRPr lang="en-US" sz="2000" dirty="0">
              <a:latin typeface="Montserrat ExtraLight" panose="000003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26488-D623-46B6-BEEC-108D8050E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41" y="1969069"/>
            <a:ext cx="5220448" cy="291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404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3FAB-7502-4948-A43C-C212E8F4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788" y="931178"/>
            <a:ext cx="9608424" cy="687897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DB6525"/>
                </a:solidFill>
                <a:latin typeface="Century Gothic" panose="020B0502020202020204" pitchFamily="34" charset="0"/>
              </a:rPr>
              <a:t>Почему </a:t>
            </a:r>
            <a:r>
              <a:rPr lang="en-US" sz="4000" dirty="0">
                <a:solidFill>
                  <a:srgbClr val="DB6525"/>
                </a:solidFill>
                <a:latin typeface="Century Gothic" panose="020B0502020202020204" pitchFamily="34" charset="0"/>
              </a:rPr>
              <a:t>Gradebook - </a:t>
            </a:r>
            <a:r>
              <a:rPr lang="ru-RU" sz="4000" dirty="0">
                <a:solidFill>
                  <a:srgbClr val="DB6525"/>
                </a:solidFill>
                <a:latin typeface="Century Gothic" panose="020B0502020202020204" pitchFamily="34" charset="0"/>
              </a:rPr>
              <a:t>лучший выбор?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36AB8-7B2E-4905-AAA3-CDD857379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257" y="2882638"/>
            <a:ext cx="4774035" cy="174808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Montserrat ExtraLight" panose="00000300000000000000" pitchFamily="2" charset="0"/>
              </a:rPr>
              <a:t>Удобный интерфейс</a:t>
            </a:r>
          </a:p>
          <a:p>
            <a:r>
              <a:rPr lang="ru-RU" sz="2000" dirty="0">
                <a:latin typeface="Montserrat ExtraLight" panose="00000300000000000000" pitchFamily="2" charset="0"/>
              </a:rPr>
              <a:t>Быстрый доступ к информации</a:t>
            </a:r>
          </a:p>
          <a:p>
            <a:r>
              <a:rPr lang="ru-RU" sz="2000" dirty="0">
                <a:latin typeface="Montserrat ExtraLight" panose="00000300000000000000" pitchFamily="2" charset="0"/>
              </a:rPr>
              <a:t>Безопасность данных</a:t>
            </a:r>
          </a:p>
          <a:p>
            <a:r>
              <a:rPr lang="ru-RU" sz="2000" dirty="0">
                <a:latin typeface="Montserrat ExtraLight" panose="00000300000000000000" pitchFamily="2" charset="0"/>
              </a:rPr>
              <a:t>Экономия времени</a:t>
            </a:r>
            <a:endParaRPr lang="en-US" sz="2000" dirty="0">
              <a:latin typeface="Montserrat ExtraLight" panose="000003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76B83-8FD7-47C6-9542-522514F57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33" y="2042180"/>
            <a:ext cx="5486400" cy="3429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73849389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94C1-857C-4BF3-8CD5-A80B18A5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DB6525"/>
                </a:solidFill>
                <a:latin typeface="Century Gothic" panose="020B0502020202020204" pitchFamily="34" charset="0"/>
              </a:rPr>
              <a:t>Gradebook: </a:t>
            </a:r>
            <a:r>
              <a:rPr lang="ru-RU" sz="4000" dirty="0">
                <a:solidFill>
                  <a:srgbClr val="DB6525"/>
                </a:solidFill>
                <a:latin typeface="Century Gothic" panose="020B0502020202020204" pitchFamily="34" charset="0"/>
              </a:rPr>
              <a:t>Планы на будущее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49D53-959A-46BF-998B-C1D10F30A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01" y="2262930"/>
            <a:ext cx="4899870" cy="1166070"/>
          </a:xfrm>
        </p:spPr>
        <p:txBody>
          <a:bodyPr>
            <a:normAutofit lnSpcReduction="10000"/>
          </a:bodyPr>
          <a:lstStyle/>
          <a:p>
            <a:r>
              <a:rPr lang="ru-RU" sz="2000" dirty="0">
                <a:latin typeface="Montserrat ExtraLight" panose="00000300000000000000" pitchFamily="2" charset="0"/>
              </a:rPr>
              <a:t>Интеграция с другими системами</a:t>
            </a:r>
          </a:p>
          <a:p>
            <a:r>
              <a:rPr lang="ru-RU" sz="2000" dirty="0">
                <a:latin typeface="Montserrat ExtraLight" panose="00000300000000000000" pitchFamily="2" charset="0"/>
              </a:rPr>
              <a:t>Мобильная версия приложения</a:t>
            </a:r>
          </a:p>
          <a:p>
            <a:r>
              <a:rPr lang="ru-RU" sz="2000" dirty="0">
                <a:latin typeface="Montserrat ExtraLight" panose="00000300000000000000" pitchFamily="2" charset="0"/>
              </a:rPr>
              <a:t>Расширение функционала</a:t>
            </a:r>
            <a:endParaRPr lang="en-US" sz="2000" dirty="0">
              <a:latin typeface="Montserrat ExtraLight" panose="000003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1ED91-70E6-4C4E-82E6-57157A9CE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371" y="2017175"/>
            <a:ext cx="5716535" cy="317602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629534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C328-D4FA-4861-9F2D-55E0972D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102" y="383440"/>
            <a:ext cx="3431796" cy="119573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DB6525"/>
                </a:solidFill>
                <a:latin typeface="Century Gothic" panose="020B0502020202020204" pitchFamily="34" charset="0"/>
              </a:rPr>
              <a:t>Заключение</a:t>
            </a:r>
            <a:endParaRPr lang="en-US" sz="4000" dirty="0">
              <a:solidFill>
                <a:srgbClr val="DB6525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EF495-AA4D-483B-81CC-92AA34858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566" y="1690688"/>
            <a:ext cx="9320868" cy="809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Montserrat ExtraLight" panose="00000300000000000000" pitchFamily="2" charset="0"/>
              </a:rPr>
              <a:t>Gradebook: Эффективное решение для учета оценок и посещаемости студентов во время дистанционного обучения</a:t>
            </a:r>
          </a:p>
          <a:p>
            <a:endParaRPr lang="en-US" sz="2000" dirty="0">
              <a:latin typeface="Montserrat ExtraLight" panose="000003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65BD1-27C4-43DB-84E8-3E9E5444F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54" y="2722940"/>
            <a:ext cx="5981492" cy="398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758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B7E4-0A2B-489D-98C8-271A152F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743" y="2574925"/>
            <a:ext cx="8033302" cy="854075"/>
          </a:xfrm>
        </p:spPr>
        <p:txBody>
          <a:bodyPr>
            <a:normAutofit fontScale="90000"/>
          </a:bodyPr>
          <a:lstStyle/>
          <a:p>
            <a:r>
              <a:rPr lang="ru-RU" sz="6000" dirty="0">
                <a:solidFill>
                  <a:srgbClr val="DB6525"/>
                </a:solidFill>
                <a:latin typeface="Century Gothic" panose="020B0502020202020204" pitchFamily="34" charset="0"/>
              </a:rPr>
              <a:t>Спасибо за внимание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C2C4-2183-49F6-8C85-E69748465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955" y="3578086"/>
            <a:ext cx="7986090" cy="371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0" i="0" dirty="0">
                <a:solidFill>
                  <a:srgbClr val="13343B"/>
                </a:solidFill>
                <a:effectLst/>
                <a:latin typeface="Montserrat ExtraLight" panose="00000300000000000000" pitchFamily="2" charset="-52"/>
              </a:rPr>
              <a:t>Хотите узнать больше или начать использовать Gradebook? </a:t>
            </a:r>
            <a:endParaRPr lang="ru-RU" sz="2000" dirty="0">
              <a:latin typeface="Montserrat ExtraLight" panose="00000300000000000000" pitchFamily="2" charset="-52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916F08-FCCC-4C85-8144-0C878E00141A}"/>
              </a:ext>
            </a:extLst>
          </p:cNvPr>
          <p:cNvCxnSpPr>
            <a:cxnSpLocks/>
          </p:cNvCxnSpPr>
          <p:nvPr/>
        </p:nvCxnSpPr>
        <p:spPr>
          <a:xfrm>
            <a:off x="2102955" y="3429000"/>
            <a:ext cx="7986090" cy="0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58698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125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 Light</vt:lpstr>
      <vt:lpstr>Calibri</vt:lpstr>
      <vt:lpstr>Century Gothic</vt:lpstr>
      <vt:lpstr>Arial</vt:lpstr>
      <vt:lpstr>Montserrat ExtraLight</vt:lpstr>
      <vt:lpstr>Office Theme</vt:lpstr>
      <vt:lpstr>Gradebook</vt:lpstr>
      <vt:lpstr>Актуальность дистанционного обучения</vt:lpstr>
      <vt:lpstr>Описание приложения</vt:lpstr>
      <vt:lpstr>Уровни доступа</vt:lpstr>
      <vt:lpstr>Функциональные возможности</vt:lpstr>
      <vt:lpstr>Почему Gradebook - лучший выбор?</vt:lpstr>
      <vt:lpstr>Gradebook: Планы на будущее</vt:lpstr>
      <vt:lpstr>Заключение</vt:lpstr>
      <vt:lpstr>Спасибо за внимание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</dc:creator>
  <cp:lastModifiedBy>Someonenow8976@outlook.com</cp:lastModifiedBy>
  <cp:revision>29</cp:revision>
  <dcterms:created xsi:type="dcterms:W3CDTF">2024-05-10T09:50:23Z</dcterms:created>
  <dcterms:modified xsi:type="dcterms:W3CDTF">2024-05-16T17:49:31Z</dcterms:modified>
</cp:coreProperties>
</file>